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D22C-F8B3-428E-A124-9AA8D12A1534}" type="datetimeFigureOut">
              <a:rPr lang="pl-PL" smtClean="0"/>
              <a:t>03.02.2016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290E-ACD6-488B-9CDF-E753523314E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rektor\Desktop\prezentacja\1 szkic Szorca 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6337"/>
            <a:ext cx="9144000" cy="61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8765770" cy="2099257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Oferta edukacyjna </a:t>
            </a:r>
            <a:r>
              <a:rPr lang="pl-PL" sz="7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pl-PL" sz="7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pl-PL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Zespołu </a:t>
            </a:r>
            <a:r>
              <a:rPr lang="pl-PL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Szkół w Czudcu </a:t>
            </a:r>
            <a:r>
              <a:rPr lang="pl-PL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pl-PL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na </a:t>
            </a:r>
            <a:r>
              <a:rPr lang="pl-PL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rok </a:t>
            </a:r>
            <a:r>
              <a:rPr lang="pl-PL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szkolny 2016/2017</a:t>
            </a:r>
            <a:endParaRPr lang="pl-PL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6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000">
        <p:wipe/>
      </p:transition>
    </mc:Choice>
    <mc:Fallback>
      <p:transition spd="slow" advClick="0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DSC_0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132856"/>
            <a:ext cx="376444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Apolonia 500" pitchFamily="2" charset="0"/>
              </a:rPr>
              <a:t>Liceum </a:t>
            </a:r>
            <a:r>
              <a:rPr lang="pl-PL" sz="5400" b="1" dirty="0" smtClean="0">
                <a:solidFill>
                  <a:schemeClr val="bg1"/>
                </a:solidFill>
                <a:latin typeface="Apolonia 500" pitchFamily="2" charset="0"/>
              </a:rPr>
              <a:t>Ogólnokształcące</a:t>
            </a:r>
            <a:endParaRPr lang="pl-PL" sz="5400" b="1" dirty="0">
              <a:solidFill>
                <a:schemeClr val="bg1"/>
              </a:solidFill>
              <a:latin typeface="Apolonia 5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79208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pl-PL" sz="4400" b="1" dirty="0" smtClean="0">
                <a:solidFill>
                  <a:schemeClr val="bg1"/>
                </a:solidFill>
                <a:latin typeface="Apolonia 500" pitchFamily="2" charset="0"/>
              </a:rPr>
              <a:t>oddział strażacko – ratowniczy</a:t>
            </a:r>
            <a:endParaRPr lang="pl-PL" sz="4400" b="1" dirty="0">
              <a:solidFill>
                <a:schemeClr val="bg1"/>
              </a:solidFill>
              <a:latin typeface="Apolonia 500" pitchFamily="2" charset="0"/>
            </a:endParaRPr>
          </a:p>
        </p:txBody>
      </p:sp>
      <p:pic>
        <p:nvPicPr>
          <p:cNvPr id="5" name="Obraz 4" descr="1-001-1024x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149080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DSC_0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92896"/>
            <a:ext cx="376444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logo_zs_czud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9904" y="6008537"/>
            <a:ext cx="864096" cy="849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587" y="3068960"/>
            <a:ext cx="8376557" cy="194421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latin typeface="Apolonia 500" pitchFamily="2" charset="0"/>
              </a:rPr>
              <a:t>zostań </a:t>
            </a:r>
            <a:r>
              <a:rPr lang="pl-PL" sz="3600" b="1" dirty="0">
                <a:solidFill>
                  <a:schemeClr val="bg1"/>
                </a:solidFill>
                <a:latin typeface="Apolonia 500" pitchFamily="2" charset="0"/>
              </a:rPr>
              <a:t>strażakiem lub ratownikiem </a:t>
            </a:r>
            <a:r>
              <a:rPr lang="pl-PL" sz="3600" b="1" dirty="0" smtClean="0">
                <a:solidFill>
                  <a:schemeClr val="bg1"/>
                </a:solidFill>
                <a:latin typeface="Apolonia 500" pitchFamily="2" charset="0"/>
              </a:rPr>
              <a:t/>
            </a:r>
            <a:br>
              <a:rPr lang="pl-PL" sz="3600" b="1" dirty="0" smtClean="0">
                <a:solidFill>
                  <a:schemeClr val="bg1"/>
                </a:solidFill>
                <a:latin typeface="Apolonia 500" pitchFamily="2" charset="0"/>
              </a:rPr>
            </a:br>
            <a:r>
              <a:rPr lang="pl-PL" sz="3600" b="1" dirty="0" smtClean="0">
                <a:solidFill>
                  <a:schemeClr val="bg1"/>
                </a:solidFill>
                <a:latin typeface="Apolonia 500" pitchFamily="2" charset="0"/>
              </a:rPr>
              <a:t>w </a:t>
            </a:r>
            <a:r>
              <a:rPr lang="pl-PL" sz="3600" b="1" dirty="0">
                <a:solidFill>
                  <a:schemeClr val="bg1"/>
                </a:solidFill>
                <a:latin typeface="Apolonia 500" pitchFamily="2" charset="0"/>
              </a:rPr>
              <a:t>Liceum Ogólnokształcącym </a:t>
            </a:r>
            <a:r>
              <a:rPr lang="pl-PL" sz="3600" b="1" dirty="0" smtClean="0">
                <a:solidFill>
                  <a:schemeClr val="bg1"/>
                </a:solidFill>
                <a:latin typeface="Apolonia 500" pitchFamily="2" charset="0"/>
              </a:rPr>
              <a:t>                        w </a:t>
            </a:r>
            <a:r>
              <a:rPr lang="pl-PL" sz="3600" b="1" dirty="0">
                <a:solidFill>
                  <a:schemeClr val="bg1"/>
                </a:solidFill>
                <a:latin typeface="Apolonia 500" pitchFamily="2" charset="0"/>
              </a:rPr>
              <a:t>oddziale   strażacko – </a:t>
            </a:r>
            <a:r>
              <a:rPr lang="pl-PL" sz="3600" b="1" dirty="0" smtClean="0">
                <a:solidFill>
                  <a:schemeClr val="bg1"/>
                </a:solidFill>
                <a:latin typeface="Apolonia 500" pitchFamily="2" charset="0"/>
              </a:rPr>
              <a:t>ratowniczym!</a:t>
            </a:r>
            <a:endParaRPr lang="pl-PL" sz="3600" b="1" dirty="0">
              <a:solidFill>
                <a:schemeClr val="bg1"/>
              </a:solidFill>
              <a:latin typeface="Apolonia 500" pitchFamily="2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105273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0" b="1" dirty="0" smtClean="0">
                <a:solidFill>
                  <a:srgbClr val="FF0000"/>
                </a:solidFill>
                <a:latin typeface="Apolonia 500" pitchFamily="2" charset="0"/>
                <a:ea typeface="+mj-ea"/>
                <a:cs typeface="+mj-cs"/>
              </a:rPr>
              <a:t>Gimnazjalisto,</a:t>
            </a:r>
            <a:endParaRPr lang="pl-PL" sz="8000" dirty="0">
              <a:solidFill>
                <a:srgbClr val="FF0000"/>
              </a:solidFill>
            </a:endParaRPr>
          </a:p>
        </p:txBody>
      </p:sp>
      <p:pic>
        <p:nvPicPr>
          <p:cNvPr id="5" name="Obraz 4" descr="logo_zs_czu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096" cy="849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  <a:latin typeface="Apolonia 500" pitchFamily="2" charset="0"/>
              </a:rPr>
              <a:t>Liceum w Czudcu </a:t>
            </a:r>
            <a:r>
              <a:rPr lang="pl-PL" dirty="0" smtClean="0">
                <a:solidFill>
                  <a:schemeClr val="bg1"/>
                </a:solidFill>
                <a:latin typeface="Apolonia 500" pitchFamily="2" charset="0"/>
              </a:rPr>
              <a:t>oferuje: </a:t>
            </a:r>
            <a:endParaRPr lang="pl-PL" dirty="0">
              <a:solidFill>
                <a:schemeClr val="bg1"/>
              </a:solidFill>
              <a:latin typeface="Apolonia 5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lvl="0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Apolonia 500" pitchFamily="2" charset="0"/>
              </a:rPr>
              <a:t>naukę przedmiotów ogólnokształcących  i treści programowych z zakresu pożarnictwa i ratownictwa </a:t>
            </a:r>
          </a:p>
          <a:p>
            <a:pPr marL="360000"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  <a:latin typeface="Apolonia 500" pitchFamily="2" charset="0"/>
              </a:rPr>
              <a:t>zdobycie </a:t>
            </a:r>
            <a:r>
              <a:rPr lang="pl-PL" dirty="0">
                <a:solidFill>
                  <a:schemeClr val="bg1"/>
                </a:solidFill>
                <a:latin typeface="Apolonia 500" pitchFamily="2" charset="0"/>
              </a:rPr>
              <a:t>umiejętności i wiedzy </a:t>
            </a:r>
            <a:r>
              <a:rPr lang="pl-PL" dirty="0" smtClean="0">
                <a:solidFill>
                  <a:schemeClr val="bg1"/>
                </a:solidFill>
                <a:latin typeface="Apolonia 500" pitchFamily="2" charset="0"/>
              </a:rPr>
              <a:t>                      w </a:t>
            </a:r>
            <a:r>
              <a:rPr lang="pl-PL" dirty="0">
                <a:solidFill>
                  <a:schemeClr val="bg1"/>
                </a:solidFill>
                <a:latin typeface="Apolonia 500" pitchFamily="2" charset="0"/>
              </a:rPr>
              <a:t>zakresie bezpieczeństwa </a:t>
            </a:r>
            <a:r>
              <a:rPr lang="pl-PL" dirty="0" smtClean="0">
                <a:solidFill>
                  <a:schemeClr val="bg1"/>
                </a:solidFill>
                <a:latin typeface="Apolonia 500" pitchFamily="2" charset="0"/>
              </a:rPr>
              <a:t>pożarowego</a:t>
            </a:r>
            <a:endParaRPr lang="pl-PL" dirty="0">
              <a:solidFill>
                <a:schemeClr val="bg1"/>
              </a:solidFill>
              <a:latin typeface="Apolonia 500" pitchFamily="2" charset="0"/>
            </a:endParaRPr>
          </a:p>
        </p:txBody>
      </p:sp>
      <p:pic>
        <p:nvPicPr>
          <p:cNvPr id="4" name="Obraz 3" descr="logo_zs_czu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096" cy="849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332656"/>
            <a:ext cx="864096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pl-PL" sz="3200" dirty="0" smtClean="0">
                <a:solidFill>
                  <a:schemeClr val="bg1"/>
                </a:solidFill>
                <a:latin typeface="Apolonia 500" pitchFamily="2" charset="0"/>
              </a:rPr>
              <a:t>zdobycie </a:t>
            </a:r>
            <a:r>
              <a:rPr lang="pl-PL" sz="3200" dirty="0">
                <a:solidFill>
                  <a:schemeClr val="bg1"/>
                </a:solidFill>
                <a:latin typeface="Apolonia 500" pitchFamily="2" charset="0"/>
              </a:rPr>
              <a:t>umiejętności ratowniczych, </a:t>
            </a:r>
            <a:r>
              <a:rPr lang="pl-PL" sz="3200" dirty="0" smtClean="0">
                <a:solidFill>
                  <a:schemeClr val="bg1"/>
                </a:solidFill>
                <a:latin typeface="Apolonia 500" pitchFamily="2" charset="0"/>
              </a:rPr>
              <a:t>               w </a:t>
            </a:r>
            <a:r>
              <a:rPr lang="pl-PL" sz="3200" dirty="0">
                <a:solidFill>
                  <a:schemeClr val="bg1"/>
                </a:solidFill>
                <a:latin typeface="Apolonia 500" pitchFamily="2" charset="0"/>
              </a:rPr>
              <a:t>tym kwalifikowanej pierwszej  pomocy medycznej, ratownictwa technicznego, chemiczno-ekologicznego, wodnego, medycznego i wysokościowego.</a:t>
            </a:r>
          </a:p>
          <a:p>
            <a:pPr marL="180000" lvl="0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pl-PL" sz="3200" dirty="0">
                <a:solidFill>
                  <a:schemeClr val="bg1"/>
                </a:solidFill>
                <a:latin typeface="Apolonia 500" pitchFamily="2" charset="0"/>
              </a:rPr>
              <a:t>przygotowanie merytoryczne i praktyczne dla  podjęcia studiów lub pracy w tym kierunku  </a:t>
            </a:r>
          </a:p>
        </p:txBody>
      </p:sp>
      <p:pic>
        <p:nvPicPr>
          <p:cNvPr id="5" name="Obraz 4" descr="logo_zs_czu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9904" y="6008537"/>
            <a:ext cx="864096" cy="849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476672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pl-PL" sz="3200" dirty="0">
                <a:solidFill>
                  <a:schemeClr val="bg1"/>
                </a:solidFill>
                <a:latin typeface="Apolonia 500" pitchFamily="2" charset="0"/>
              </a:rPr>
              <a:t>możliwość udziału w kursach kończących się egzaminami państwowymi w danej kategorii!</a:t>
            </a:r>
          </a:p>
          <a:p>
            <a:pPr marL="180000" lvl="0" indent="-4320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pl-PL" sz="3200" dirty="0">
                <a:solidFill>
                  <a:schemeClr val="bg1"/>
                </a:solidFill>
                <a:latin typeface="Apolonia 500" pitchFamily="2" charset="0"/>
              </a:rPr>
              <a:t>kadrę doświadczonych strażaków </a:t>
            </a:r>
            <a:r>
              <a:rPr lang="pl-PL" sz="3200" dirty="0" smtClean="0">
                <a:solidFill>
                  <a:schemeClr val="bg1"/>
                </a:solidFill>
                <a:latin typeface="Apolonia 500" pitchFamily="2" charset="0"/>
              </a:rPr>
              <a:t>                       i </a:t>
            </a:r>
            <a:r>
              <a:rPr lang="pl-PL" sz="3200" dirty="0">
                <a:solidFill>
                  <a:schemeClr val="bg1"/>
                </a:solidFill>
                <a:latin typeface="Apolonia 500" pitchFamily="2" charset="0"/>
              </a:rPr>
              <a:t>ratowników posiadających </a:t>
            </a:r>
            <a:r>
              <a:rPr lang="pl-PL" sz="3200" dirty="0" smtClean="0">
                <a:solidFill>
                  <a:schemeClr val="bg1"/>
                </a:solidFill>
                <a:latin typeface="Apolonia 500" pitchFamily="2" charset="0"/>
              </a:rPr>
              <a:t>przygotowanie </a:t>
            </a:r>
            <a:r>
              <a:rPr lang="pl-PL" sz="3200" dirty="0">
                <a:solidFill>
                  <a:schemeClr val="bg1"/>
                </a:solidFill>
                <a:latin typeface="Apolonia 500" pitchFamily="2" charset="0"/>
              </a:rPr>
              <a:t>pedagogiczne </a:t>
            </a:r>
          </a:p>
        </p:txBody>
      </p:sp>
      <p:pic>
        <p:nvPicPr>
          <p:cNvPr id="3" name="Obraz 2" descr="logo_zs_czu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9904" y="6008537"/>
            <a:ext cx="864096" cy="849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_0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76444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DSC_0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08920"/>
            <a:ext cx="376444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DSC_0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376444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467544" y="620689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lvl="0" indent="4320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pl-PL" sz="3200" dirty="0" smtClean="0">
                <a:solidFill>
                  <a:schemeClr val="bg1"/>
                </a:solidFill>
                <a:latin typeface="Apolonia 500" pitchFamily="2" charset="0"/>
              </a:rPr>
              <a:t>zajęcia </a:t>
            </a:r>
            <a:r>
              <a:rPr lang="pl-PL" sz="3200" dirty="0">
                <a:solidFill>
                  <a:schemeClr val="bg1"/>
                </a:solidFill>
                <a:latin typeface="Apolonia 500" pitchFamily="2" charset="0"/>
              </a:rPr>
              <a:t>specjalistyczne w jednostkach straży pożarnej</a:t>
            </a:r>
          </a:p>
          <a:p>
            <a:pPr marL="144000" lvl="0" indent="4320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pl-PL" sz="3200" dirty="0">
                <a:solidFill>
                  <a:schemeClr val="bg1"/>
                </a:solidFill>
                <a:latin typeface="Apolonia 500" pitchFamily="2" charset="0"/>
              </a:rPr>
              <a:t>zimowe/letnie obozy kondycyjne </a:t>
            </a:r>
            <a:endParaRPr lang="pl-PL" sz="3200" dirty="0" smtClean="0">
              <a:solidFill>
                <a:schemeClr val="bg1"/>
              </a:solidFill>
              <a:latin typeface="Apolonia 500" pitchFamily="2" charset="0"/>
            </a:endParaRPr>
          </a:p>
          <a:p>
            <a:pPr marL="144000" lvl="0" indent="4320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pl-PL" sz="3200" dirty="0" smtClean="0">
                <a:solidFill>
                  <a:srgbClr val="FF0000"/>
                </a:solidFill>
                <a:latin typeface="Apolonia 500" pitchFamily="2" charset="0"/>
              </a:rPr>
              <a:t>patronat </a:t>
            </a:r>
            <a:r>
              <a:rPr lang="pl-PL" sz="3200" dirty="0">
                <a:solidFill>
                  <a:srgbClr val="FF0000"/>
                </a:solidFill>
                <a:latin typeface="Apolonia 500" pitchFamily="2" charset="0"/>
              </a:rPr>
              <a:t>Komendy Powiatową Państwowej Straży Pożarnej w Strzyżowie</a:t>
            </a:r>
          </a:p>
        </p:txBody>
      </p:sp>
      <p:pic>
        <p:nvPicPr>
          <p:cNvPr id="6" name="Obraz 5" descr="logo_zs_czud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864096" cy="849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87" y="2418026"/>
            <a:ext cx="282333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466" y="1075765"/>
            <a:ext cx="2638913" cy="2344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611560" y="188640"/>
            <a:ext cx="6461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FF00"/>
                </a:solidFill>
                <a:latin typeface="Apolonia 500" pitchFamily="2" charset="0"/>
                <a:cs typeface="Times New Roman" panose="02020603050405020304" pitchFamily="18" charset="0"/>
              </a:rPr>
              <a:t>Drodzy Gimnazjaliści</a:t>
            </a:r>
          </a:p>
          <a:p>
            <a:pPr algn="ctr"/>
            <a:r>
              <a:rPr lang="pl-PL" sz="4800" b="1" dirty="0">
                <a:solidFill>
                  <a:srgbClr val="FFFF00"/>
                </a:solidFill>
                <a:latin typeface="Apolonia 500" pitchFamily="2" charset="0"/>
                <a:cs typeface="Times New Roman" panose="02020603050405020304" pitchFamily="18" charset="0"/>
              </a:rPr>
              <a:t>z</a:t>
            </a:r>
            <a:r>
              <a:rPr lang="pl-PL" sz="4800" b="1" dirty="0" smtClean="0">
                <a:solidFill>
                  <a:srgbClr val="FFFF00"/>
                </a:solidFill>
                <a:latin typeface="Apolonia 500" pitchFamily="2" charset="0"/>
                <a:cs typeface="Times New Roman" panose="02020603050405020304" pitchFamily="18" charset="0"/>
              </a:rPr>
              <a:t>apraszamy </a:t>
            </a:r>
            <a:endParaRPr lang="pl-PL" sz="4800" b="1" dirty="0" smtClean="0">
              <a:solidFill>
                <a:srgbClr val="FFFF00"/>
              </a:solidFill>
              <a:latin typeface="Apolonia 5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pl-PL" sz="4800" b="1" dirty="0" smtClean="0">
                <a:solidFill>
                  <a:srgbClr val="FFFF00"/>
                </a:solidFill>
                <a:latin typeface="Apolonia 500" pitchFamily="2" charset="0"/>
                <a:cs typeface="Times New Roman" panose="02020603050405020304" pitchFamily="18" charset="0"/>
              </a:rPr>
              <a:t>i </a:t>
            </a:r>
            <a:r>
              <a:rPr lang="pl-PL" sz="4800" b="1" dirty="0" smtClean="0">
                <a:solidFill>
                  <a:srgbClr val="FFFF00"/>
                </a:solidFill>
                <a:latin typeface="Apolonia 500" pitchFamily="2" charset="0"/>
                <a:cs typeface="Times New Roman" panose="02020603050405020304" pitchFamily="18" charset="0"/>
              </a:rPr>
              <a:t>czekamy na Was!</a:t>
            </a:r>
            <a:endParaRPr lang="pl-PL" sz="4800" b="1" dirty="0">
              <a:solidFill>
                <a:srgbClr val="FFFF00"/>
              </a:solidFill>
              <a:latin typeface="Apolonia 5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053" y="4041096"/>
            <a:ext cx="360806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684" y="3012142"/>
            <a:ext cx="282333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logo_zs_czud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864096" cy="849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0677510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117</Words>
  <Application>Microsoft Office PowerPoint</Application>
  <PresentationFormat>Pokaz na ekranie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Oferta edukacyjna  Zespołu Szkół w Czudcu  na rok szkolny 2016/2017</vt:lpstr>
      <vt:lpstr>Liceum Ogólnokształcące</vt:lpstr>
      <vt:lpstr>zostań strażakiem lub ratownikiem  w Liceum Ogólnokształcącym                         w oddziale   strażacko – ratowniczym!</vt:lpstr>
      <vt:lpstr>Liceum w Czudcu oferuje: 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kkk</dc:creator>
  <cp:lastModifiedBy>kkk</cp:lastModifiedBy>
  <cp:revision>18</cp:revision>
  <dcterms:created xsi:type="dcterms:W3CDTF">2016-02-03T08:04:58Z</dcterms:created>
  <dcterms:modified xsi:type="dcterms:W3CDTF">2016-02-03T10:31:56Z</dcterms:modified>
</cp:coreProperties>
</file>